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25"/>
  </p:notesMasterIdLst>
  <p:sldIdLst>
    <p:sldId id="256" r:id="rId2"/>
    <p:sldId id="270" r:id="rId3"/>
    <p:sldId id="272" r:id="rId4"/>
    <p:sldId id="277" r:id="rId5"/>
    <p:sldId id="276" r:id="rId6"/>
    <p:sldId id="267" r:id="rId7"/>
    <p:sldId id="268" r:id="rId8"/>
    <p:sldId id="273" r:id="rId9"/>
    <p:sldId id="271" r:id="rId10"/>
    <p:sldId id="257" r:id="rId11"/>
    <p:sldId id="258" r:id="rId12"/>
    <p:sldId id="259" r:id="rId13"/>
    <p:sldId id="260" r:id="rId14"/>
    <p:sldId id="261" r:id="rId15"/>
    <p:sldId id="262" r:id="rId16"/>
    <p:sldId id="263" r:id="rId17"/>
    <p:sldId id="264" r:id="rId18"/>
    <p:sldId id="265" r:id="rId19"/>
    <p:sldId id="266" r:id="rId20"/>
    <p:sldId id="269" r:id="rId21"/>
    <p:sldId id="274" r:id="rId22"/>
    <p:sldId id="278" r:id="rId23"/>
    <p:sldId id="275" r:id="rId24"/>
  </p:sldIdLst>
  <p:sldSz cx="9144000" cy="6858000" type="screen4x3"/>
  <p:notesSz cx="6858000" cy="9144000"/>
  <p:custDataLst>
    <p:tags r:id="rId26"/>
  </p:custDataLst>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5070D"/>
    <a:srgbClr val="66080F"/>
    <a:srgbClr val="3F372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336" y="1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gs" Target="tags/tag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13B6812-40E3-455C-B8CE-30D3B7E5D583}" type="datetimeFigureOut">
              <a:rPr lang="it-IT" smtClean="0"/>
              <a:t>11/11/2016</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6A5F5A2-1ED0-4267-B7E6-264FD81D75CE}" type="slidenum">
              <a:rPr lang="it-IT" smtClean="0"/>
              <a:t>‹N›</a:t>
            </a:fld>
            <a:endParaRPr lang="it-IT"/>
          </a:p>
        </p:txBody>
      </p:sp>
    </p:spTree>
    <p:extLst>
      <p:ext uri="{BB962C8B-B14F-4D97-AF65-F5344CB8AC3E}">
        <p14:creationId xmlns:p14="http://schemas.microsoft.com/office/powerpoint/2010/main" val="15376868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46A5F5A2-1ED0-4267-B7E6-264FD81D75CE}" type="slidenum">
              <a:rPr lang="it-IT" smtClean="0"/>
              <a:t>20</a:t>
            </a:fld>
            <a:endParaRPr lang="it-IT"/>
          </a:p>
        </p:txBody>
      </p:sp>
    </p:spTree>
    <p:extLst>
      <p:ext uri="{BB962C8B-B14F-4D97-AF65-F5344CB8AC3E}">
        <p14:creationId xmlns:p14="http://schemas.microsoft.com/office/powerpoint/2010/main" val="42287152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bg>
      <p:bgRef idx="1002">
        <a:schemeClr val="bg2"/>
      </p:bgRef>
    </p:bg>
    <p:spTree>
      <p:nvGrpSpPr>
        <p:cNvPr id="1" name=""/>
        <p:cNvGrpSpPr/>
        <p:nvPr/>
      </p:nvGrpSpPr>
      <p:grpSpPr>
        <a:xfrm>
          <a:off x="0" y="0"/>
          <a:ext cx="0" cy="0"/>
          <a:chOff x="0" y="0"/>
          <a:chExt cx="0" cy="0"/>
        </a:xfrm>
      </p:grpSpPr>
      <p:sp>
        <p:nvSpPr>
          <p:cNvPr id="9" name="Titolo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it-IT" smtClean="0"/>
              <a:t>Fare clic per modificare lo stile del titolo</a:t>
            </a:r>
            <a:endParaRPr kumimoji="0" lang="en-US"/>
          </a:p>
        </p:txBody>
      </p:sp>
      <p:sp>
        <p:nvSpPr>
          <p:cNvPr id="17" name="Sottotitolo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it-IT" smtClean="0"/>
              <a:t>Fare clic per modificare lo stile del sottotitolo dello schema</a:t>
            </a:r>
            <a:endParaRPr kumimoji="0" lang="en-US"/>
          </a:p>
        </p:txBody>
      </p:sp>
      <p:sp>
        <p:nvSpPr>
          <p:cNvPr id="30" name="Segnaposto data 29"/>
          <p:cNvSpPr>
            <a:spLocks noGrp="1"/>
          </p:cNvSpPr>
          <p:nvPr>
            <p:ph type="dt" sz="half" idx="10"/>
          </p:nvPr>
        </p:nvSpPr>
        <p:spPr/>
        <p:txBody>
          <a:bodyPr/>
          <a:lstStyle/>
          <a:p>
            <a:fld id="{4B6055F8-1D02-4417-9241-55C834FD9970}" type="datetimeFigureOut">
              <a:rPr lang="it-IT" smtClean="0"/>
              <a:pPr/>
              <a:t>11/11/2016</a:t>
            </a:fld>
            <a:endParaRPr lang="it-IT"/>
          </a:p>
        </p:txBody>
      </p:sp>
      <p:sp>
        <p:nvSpPr>
          <p:cNvPr id="19" name="Segnaposto piè di pagina 18"/>
          <p:cNvSpPr>
            <a:spLocks noGrp="1"/>
          </p:cNvSpPr>
          <p:nvPr>
            <p:ph type="ftr" sz="quarter" idx="11"/>
          </p:nvPr>
        </p:nvSpPr>
        <p:spPr/>
        <p:txBody>
          <a:bodyPr/>
          <a:lstStyle/>
          <a:p>
            <a:endParaRPr lang="it-IT"/>
          </a:p>
        </p:txBody>
      </p:sp>
      <p:sp>
        <p:nvSpPr>
          <p:cNvPr id="27" name="Segnaposto numero diapositiva 26"/>
          <p:cNvSpPr>
            <a:spLocks noGrp="1"/>
          </p:cNvSpPr>
          <p:nvPr>
            <p:ph type="sldNum" sz="quarter" idx="12"/>
          </p:nvPr>
        </p:nvSpPr>
        <p:spPr/>
        <p:txBody>
          <a:bodyPr/>
          <a:lstStyle/>
          <a:p>
            <a:fld id="{B007B441-5312-499D-93C3-6E37886527FA}" type="slidenum">
              <a:rPr lang="it-IT" smtClean="0"/>
              <a:pPr/>
              <a:t>‹N›</a:t>
            </a:fld>
            <a:endParaRPr lang="it-IT"/>
          </a:p>
        </p:txBody>
      </p:sp>
    </p:spTree>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p:txBody>
          <a:bodyPr vert="eaVer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fld id="{4B6055F8-1D02-4417-9241-55C834FD9970}" type="datetimeFigureOut">
              <a:rPr lang="it-IT" smtClean="0"/>
              <a:pPr/>
              <a:t>11/11/2016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914401"/>
            <a:ext cx="2057400" cy="5211763"/>
          </a:xfrm>
        </p:spPr>
        <p:txBody>
          <a:bodyPr vert="eaVert"/>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a:xfrm>
            <a:off x="457200" y="914401"/>
            <a:ext cx="6019800" cy="5211763"/>
          </a:xfrm>
        </p:spPr>
        <p:txBody>
          <a:bodyPr vert="eaVer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fld id="{4B6055F8-1D02-4417-9241-55C834FD9970}" type="datetimeFigureOut">
              <a:rPr lang="it-IT" smtClean="0"/>
              <a:pPr/>
              <a:t>11/11/2016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3" name="Segnaposto contenuto 2"/>
          <p:cNvSpPr>
            <a:spLocks noGrp="1"/>
          </p:cNvSpPr>
          <p:nvPr>
            <p:ph idx="1"/>
          </p:nvPr>
        </p:nvSpPr>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fld id="{4B6055F8-1D02-4417-9241-55C834FD9970}" type="datetimeFigureOut">
              <a:rPr lang="it-IT" smtClean="0"/>
              <a:pPr/>
              <a:t>11/11/2016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bg>
      <p:bgRef idx="1002">
        <a:schemeClr val="bg2"/>
      </p:bgRef>
    </p:bg>
    <p:spTree>
      <p:nvGrpSpPr>
        <p:cNvPr id="1" name=""/>
        <p:cNvGrpSpPr/>
        <p:nvPr/>
      </p:nvGrpSpPr>
      <p:grpSpPr>
        <a:xfrm>
          <a:off x="0" y="0"/>
          <a:ext cx="0" cy="0"/>
          <a:chOff x="0" y="0"/>
          <a:chExt cx="0" cy="0"/>
        </a:xfrm>
      </p:grpSpPr>
      <p:sp>
        <p:nvSpPr>
          <p:cNvPr id="2" name="Titolo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it-IT" smtClean="0"/>
              <a:t>Fare clic per modificare lo stile del titolo</a:t>
            </a:r>
            <a:endParaRPr kumimoji="0" lang="en-US"/>
          </a:p>
        </p:txBody>
      </p:sp>
      <p:sp>
        <p:nvSpPr>
          <p:cNvPr id="3" name="Segnaposto testo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it-IT" smtClean="0"/>
              <a:t>Fare clic per modificare stili del testo dello schema</a:t>
            </a:r>
          </a:p>
        </p:txBody>
      </p:sp>
      <p:sp>
        <p:nvSpPr>
          <p:cNvPr id="4" name="Segnaposto data 3"/>
          <p:cNvSpPr>
            <a:spLocks noGrp="1"/>
          </p:cNvSpPr>
          <p:nvPr>
            <p:ph type="dt" sz="half" idx="10"/>
          </p:nvPr>
        </p:nvSpPr>
        <p:spPr/>
        <p:txBody>
          <a:bodyPr/>
          <a:lstStyle/>
          <a:p>
            <a:fld id="{4B6055F8-1D02-4417-9241-55C834FD9970}" type="datetimeFigureOut">
              <a:rPr lang="it-IT" smtClean="0"/>
              <a:pPr/>
              <a:t>11/11/2016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007B441-5312-499D-93C3-6E37886527FA}" type="slidenum">
              <a:rPr lang="it-IT" smtClean="0"/>
              <a:pPr/>
              <a:t>‹N›</a:t>
            </a:fld>
            <a:endParaRPr lang="it-IT"/>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a:xfrm>
            <a:off x="457200" y="704088"/>
            <a:ext cx="8229600" cy="1143000"/>
          </a:xfrm>
        </p:spPr>
        <p:txBody>
          <a:bodyPr/>
          <a:lstStyle/>
          <a:p>
            <a:r>
              <a:rPr kumimoji="0" lang="it-IT" smtClean="0"/>
              <a:t>Fare clic per modificare lo stile del titolo</a:t>
            </a:r>
            <a:endParaRPr kumimoji="0" lang="en-US"/>
          </a:p>
        </p:txBody>
      </p:sp>
      <p:sp>
        <p:nvSpPr>
          <p:cNvPr id="3" name="Segnaposto contenuto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contenuto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5" name="Segnaposto data 4"/>
          <p:cNvSpPr>
            <a:spLocks noGrp="1"/>
          </p:cNvSpPr>
          <p:nvPr>
            <p:ph type="dt" sz="half" idx="10"/>
          </p:nvPr>
        </p:nvSpPr>
        <p:spPr/>
        <p:txBody>
          <a:bodyPr/>
          <a:lstStyle/>
          <a:p>
            <a:fld id="{4B6055F8-1D02-4417-9241-55C834FD9970}" type="datetimeFigureOut">
              <a:rPr lang="it-IT" smtClean="0"/>
              <a:pPr/>
              <a:t>11/11/2016</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57200" y="704088"/>
            <a:ext cx="8229600" cy="1143000"/>
          </a:xfrm>
        </p:spPr>
        <p:txBody>
          <a:bodyPr tIns="45720" anchor="b"/>
          <a:lstStyle>
            <a:lvl1pPr>
              <a:defRPr/>
            </a:lvl1pPr>
          </a:lstStyle>
          <a:p>
            <a:r>
              <a:rPr kumimoji="0" lang="it-IT" smtClean="0"/>
              <a:t>Fare clic per modificare lo stile del titolo</a:t>
            </a:r>
            <a:endParaRPr kumimoji="0" lang="en-US"/>
          </a:p>
        </p:txBody>
      </p:sp>
      <p:sp>
        <p:nvSpPr>
          <p:cNvPr id="3" name="Segnaposto testo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it-IT" smtClean="0"/>
              <a:t>Fare clic per modificare stili del testo dello schema</a:t>
            </a:r>
          </a:p>
        </p:txBody>
      </p:sp>
      <p:sp>
        <p:nvSpPr>
          <p:cNvPr id="4" name="Segnaposto testo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it-IT" smtClean="0"/>
              <a:t>Fare clic per modificare stili del testo dello schema</a:t>
            </a:r>
          </a:p>
        </p:txBody>
      </p:sp>
      <p:sp>
        <p:nvSpPr>
          <p:cNvPr id="5" name="Segnaposto contenuto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6" name="Segnaposto contenuto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7" name="Segnaposto data 6"/>
          <p:cNvSpPr>
            <a:spLocks noGrp="1"/>
          </p:cNvSpPr>
          <p:nvPr>
            <p:ph type="dt" sz="half" idx="10"/>
          </p:nvPr>
        </p:nvSpPr>
        <p:spPr/>
        <p:txBody>
          <a:bodyPr/>
          <a:lstStyle/>
          <a:p>
            <a:fld id="{4B6055F8-1D02-4417-9241-55C834FD9970}" type="datetimeFigureOut">
              <a:rPr lang="it-IT" smtClean="0"/>
              <a:pPr/>
              <a:t>11/11/2016</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it-IT" smtClean="0"/>
              <a:t>Fare clic per modificare lo stile del titolo</a:t>
            </a:r>
            <a:endParaRPr kumimoji="0" lang="en-US"/>
          </a:p>
        </p:txBody>
      </p:sp>
      <p:sp>
        <p:nvSpPr>
          <p:cNvPr id="3" name="Segnaposto data 2"/>
          <p:cNvSpPr>
            <a:spLocks noGrp="1"/>
          </p:cNvSpPr>
          <p:nvPr>
            <p:ph type="dt" sz="half" idx="10"/>
          </p:nvPr>
        </p:nvSpPr>
        <p:spPr/>
        <p:txBody>
          <a:bodyPr/>
          <a:lstStyle/>
          <a:p>
            <a:fld id="{4B6055F8-1D02-4417-9241-55C834FD9970}" type="datetimeFigureOut">
              <a:rPr lang="it-IT" smtClean="0"/>
              <a:pPr/>
              <a:t>11/11/2016</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4B6055F8-1D02-4417-9241-55C834FD9970}" type="datetimeFigureOut">
              <a:rPr lang="it-IT" smtClean="0"/>
              <a:pPr/>
              <a:t>11/11/2016</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it-IT" smtClean="0"/>
              <a:t>Fare clic per modificare lo stile del titolo</a:t>
            </a:r>
            <a:endParaRPr kumimoji="0" lang="en-US"/>
          </a:p>
        </p:txBody>
      </p:sp>
      <p:sp>
        <p:nvSpPr>
          <p:cNvPr id="3" name="Segnaposto testo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it-IT" smtClean="0"/>
              <a:t>Fare clic per modificare stili del testo dello schema</a:t>
            </a:r>
          </a:p>
        </p:txBody>
      </p:sp>
      <p:sp>
        <p:nvSpPr>
          <p:cNvPr id="4" name="Segnaposto contenuto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5" name="Segnaposto data 4"/>
          <p:cNvSpPr>
            <a:spLocks noGrp="1"/>
          </p:cNvSpPr>
          <p:nvPr>
            <p:ph type="dt" sz="half" idx="10"/>
          </p:nvPr>
        </p:nvSpPr>
        <p:spPr/>
        <p:txBody>
          <a:bodyPr/>
          <a:lstStyle/>
          <a:p>
            <a:fld id="{4B6055F8-1D02-4417-9241-55C834FD9970}" type="datetimeFigureOut">
              <a:rPr lang="it-IT" smtClean="0"/>
              <a:pPr/>
              <a:t>11/11/2016</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9" name="Ritaglia e arrotonda singolo angolo rettangolo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Triangolo rettangolo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olo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it-IT" smtClean="0"/>
              <a:t>Fare clic per modificare lo stile del titolo</a:t>
            </a:r>
            <a:endParaRPr kumimoji="0" lang="en-US"/>
          </a:p>
        </p:txBody>
      </p:sp>
      <p:sp>
        <p:nvSpPr>
          <p:cNvPr id="4" name="Segnaposto testo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it-IT" smtClean="0"/>
              <a:t>Fare clic per modificare stili del testo dello schema</a:t>
            </a:r>
          </a:p>
        </p:txBody>
      </p:sp>
      <p:sp>
        <p:nvSpPr>
          <p:cNvPr id="5" name="Segnaposto data 4"/>
          <p:cNvSpPr>
            <a:spLocks noGrp="1"/>
          </p:cNvSpPr>
          <p:nvPr>
            <p:ph type="dt" sz="half" idx="10"/>
          </p:nvPr>
        </p:nvSpPr>
        <p:spPr/>
        <p:txBody>
          <a:bodyPr/>
          <a:lstStyle/>
          <a:p>
            <a:fld id="{4B6055F8-1D02-4417-9241-55C834FD9970}" type="datetimeFigureOut">
              <a:rPr lang="it-IT" smtClean="0"/>
              <a:pPr/>
              <a:t>11/11/2016</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a:xfrm>
            <a:off x="8077200" y="6356350"/>
            <a:ext cx="609600" cy="365125"/>
          </a:xfrm>
        </p:spPr>
        <p:txBody>
          <a:bodyPr/>
          <a:lstStyle/>
          <a:p>
            <a:fld id="{B007B441-5312-499D-93C3-6E37886527FA}" type="slidenum">
              <a:rPr lang="it-IT" smtClean="0"/>
              <a:pPr/>
              <a:t>‹N›</a:t>
            </a:fld>
            <a:endParaRPr lang="it-IT"/>
          </a:p>
        </p:txBody>
      </p:sp>
      <p:sp>
        <p:nvSpPr>
          <p:cNvPr id="3" name="Segnaposto immagine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it-IT" smtClean="0"/>
              <a:t>Fare clic sull'icona per inserire un'immagine</a:t>
            </a:r>
            <a:endParaRPr kumimoji="0" lang="en-US" dirty="0"/>
          </a:p>
        </p:txBody>
      </p:sp>
      <p:sp>
        <p:nvSpPr>
          <p:cNvPr id="10" name="Figura a mano libera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igura a mano libera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igura a mano libera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igura a mano libera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Segnaposto titolo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it-IT" smtClean="0"/>
              <a:t>Fare clic per modificare lo stile del titolo</a:t>
            </a:r>
            <a:endParaRPr kumimoji="0" lang="en-US"/>
          </a:p>
        </p:txBody>
      </p:sp>
      <p:sp>
        <p:nvSpPr>
          <p:cNvPr id="30" name="Segnaposto testo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it-IT" smtClean="0"/>
              <a:t>Fare clic per modificare stili del testo dello schema</a:t>
            </a:r>
          </a:p>
          <a:p>
            <a:pPr lvl="1" eaLnBrk="1" latinLnBrk="0" hangingPunct="1"/>
            <a:r>
              <a:rPr kumimoji="0" lang="it-IT" smtClean="0"/>
              <a:t>Secondo livello</a:t>
            </a:r>
          </a:p>
          <a:p>
            <a:pPr lvl="2" eaLnBrk="1" latinLnBrk="0" hangingPunct="1"/>
            <a:r>
              <a:rPr kumimoji="0" lang="it-IT" smtClean="0"/>
              <a:t>Terzo livello</a:t>
            </a:r>
          </a:p>
          <a:p>
            <a:pPr lvl="3" eaLnBrk="1" latinLnBrk="0" hangingPunct="1"/>
            <a:r>
              <a:rPr kumimoji="0" lang="it-IT" smtClean="0"/>
              <a:t>Quarto livello</a:t>
            </a:r>
          </a:p>
          <a:p>
            <a:pPr lvl="4" eaLnBrk="1" latinLnBrk="0" hangingPunct="1"/>
            <a:r>
              <a:rPr kumimoji="0" lang="it-IT" smtClean="0"/>
              <a:t>Quinto livello</a:t>
            </a:r>
            <a:endParaRPr kumimoji="0" lang="en-US"/>
          </a:p>
        </p:txBody>
      </p:sp>
      <p:sp>
        <p:nvSpPr>
          <p:cNvPr id="10" name="Segnaposto data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4B6055F8-1D02-4417-9241-55C834FD9970}" type="datetimeFigureOut">
              <a:rPr lang="it-IT" smtClean="0"/>
              <a:pPr/>
              <a:t>11/11/2016</a:t>
            </a:fld>
            <a:endParaRPr lang="it-IT"/>
          </a:p>
        </p:txBody>
      </p:sp>
      <p:sp>
        <p:nvSpPr>
          <p:cNvPr id="22" name="Segnaposto piè di pagina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it-IT"/>
          </a:p>
        </p:txBody>
      </p:sp>
      <p:sp>
        <p:nvSpPr>
          <p:cNvPr id="18" name="Segnaposto numero diapositiva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007B441-5312-499D-93C3-6E37886527FA}" type="slidenum">
              <a:rPr lang="it-IT" smtClean="0"/>
              <a:pPr/>
              <a:t>‹N›</a:t>
            </a:fld>
            <a:endParaRPr lang="it-IT"/>
          </a:p>
        </p:txBody>
      </p:sp>
      <p:grpSp>
        <p:nvGrpSpPr>
          <p:cNvPr id="2" name="Gruppo 1"/>
          <p:cNvGrpSpPr/>
          <p:nvPr/>
        </p:nvGrpSpPr>
        <p:grpSpPr>
          <a:xfrm>
            <a:off x="-19017" y="202408"/>
            <a:ext cx="9180548" cy="649224"/>
            <a:chOff x="-19045" y="216550"/>
            <a:chExt cx="9180548" cy="649224"/>
          </a:xfrm>
        </p:grpSpPr>
        <p:sp>
          <p:nvSpPr>
            <p:cNvPr id="12" name="Figura a mano libera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igura a mano libera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iming>
    <p:tnLst>
      <p:par>
        <p:cTn id="1" dur="indefinite" restart="never" nodeType="tmRoot"/>
      </p:par>
    </p:tnLst>
  </p:timing>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www.iccazzago.gov.it/home/documenti/unita-di-apprendimento-scuola-primaria-2015-2016/unita-di-apprendimento-classi-prime-scuola-primaria/"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r>
              <a:rPr lang="it-IT" dirty="0" smtClean="0"/>
              <a:t>                                                                    </a:t>
            </a:r>
            <a:endParaRPr lang="it-IT" dirty="0"/>
          </a:p>
        </p:txBody>
      </p:sp>
      <p:sp>
        <p:nvSpPr>
          <p:cNvPr id="3" name="Sottotitolo 2"/>
          <p:cNvSpPr>
            <a:spLocks noGrp="1"/>
          </p:cNvSpPr>
          <p:nvPr>
            <p:ph type="subTitle" idx="1"/>
          </p:nvPr>
        </p:nvSpPr>
        <p:spPr>
          <a:xfrm>
            <a:off x="323528" y="1484784"/>
            <a:ext cx="8496944" cy="4154016"/>
          </a:xfrm>
        </p:spPr>
        <p:txBody>
          <a:bodyPr>
            <a:normAutofit fontScale="92500" lnSpcReduction="20000"/>
          </a:bodyPr>
          <a:lstStyle/>
          <a:p>
            <a:endParaRPr lang="it-IT" dirty="0" smtClean="0"/>
          </a:p>
          <a:p>
            <a:endParaRPr lang="it-IT" dirty="0" smtClean="0"/>
          </a:p>
          <a:p>
            <a:endParaRPr lang="it-IT" dirty="0" smtClean="0"/>
          </a:p>
          <a:p>
            <a:endParaRPr lang="it-IT" dirty="0"/>
          </a:p>
          <a:p>
            <a:r>
              <a:rPr lang="it-IT" dirty="0" smtClean="0"/>
              <a:t>LINNEE  METODOLOGICHE PER LA COSTRUZIONE DEL CURRICOLO VERTICALE</a:t>
            </a:r>
          </a:p>
          <a:p>
            <a:endParaRPr lang="it-IT" dirty="0" smtClean="0"/>
          </a:p>
          <a:p>
            <a:endParaRPr lang="it-IT" dirty="0" smtClean="0"/>
          </a:p>
          <a:p>
            <a:endParaRPr lang="it-IT" dirty="0" smtClean="0"/>
          </a:p>
          <a:p>
            <a:endParaRPr lang="it-IT" dirty="0" smtClean="0"/>
          </a:p>
          <a:p>
            <a:pPr algn="r"/>
            <a:r>
              <a:rPr lang="it-IT" dirty="0" smtClean="0"/>
              <a:t>ANGELA ZAMPOGNA</a:t>
            </a:r>
            <a:endParaRPr lang="it-IT" dirty="0"/>
          </a:p>
        </p:txBody>
      </p:sp>
      <p:pic>
        <p:nvPicPr>
          <p:cNvPr id="4" name="Picture 5" descr="LOGO 2 ISMEDA"/>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3528" y="1052736"/>
            <a:ext cx="1408113" cy="1179513"/>
          </a:xfrm>
          <a:prstGeom prst="rect">
            <a:avLst/>
          </a:prstGeom>
          <a:blipFill dpi="0" rotWithShape="1">
            <a:blip r:embed="rId3"/>
            <a:srcRect/>
            <a:tile tx="0" ty="0" sx="100000" sy="100000" flip="none" algn="tl"/>
          </a:blipFill>
          <a:ln>
            <a:noFill/>
          </a:ln>
          <a:extLs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1052736"/>
            <a:ext cx="8229600" cy="1152128"/>
          </a:xfrm>
        </p:spPr>
        <p:txBody>
          <a:bodyPr>
            <a:noAutofit/>
          </a:bodyPr>
          <a:lstStyle/>
          <a:p>
            <a:r>
              <a:rPr lang="it-IT" sz="2800" b="1" dirty="0" smtClean="0"/>
              <a:t>Profilo delle competenze al termine del primo ciclo di istruzione</a:t>
            </a:r>
            <a:r>
              <a:rPr lang="it-IT" sz="2800" dirty="0" smtClean="0"/>
              <a:t/>
            </a:r>
            <a:br>
              <a:rPr lang="it-IT" sz="2800" dirty="0" smtClean="0"/>
            </a:br>
            <a:endParaRPr lang="it-IT" sz="2800" dirty="0"/>
          </a:p>
        </p:txBody>
      </p:sp>
      <p:sp>
        <p:nvSpPr>
          <p:cNvPr id="3" name="Segnaposto contenuto 2"/>
          <p:cNvSpPr>
            <a:spLocks noGrp="1"/>
          </p:cNvSpPr>
          <p:nvPr>
            <p:ph idx="1"/>
          </p:nvPr>
        </p:nvSpPr>
        <p:spPr>
          <a:xfrm>
            <a:off x="395536" y="1772816"/>
            <a:ext cx="8229600" cy="4464496"/>
          </a:xfrm>
        </p:spPr>
        <p:txBody>
          <a:bodyPr>
            <a:normAutofit fontScale="62500" lnSpcReduction="20000"/>
          </a:bodyPr>
          <a:lstStyle/>
          <a:p>
            <a:pPr>
              <a:buNone/>
            </a:pPr>
            <a:r>
              <a:rPr lang="it-IT" b="1" dirty="0" smtClean="0"/>
              <a:t> </a:t>
            </a:r>
            <a:endParaRPr lang="it-IT" dirty="0" smtClean="0"/>
          </a:p>
          <a:p>
            <a:pPr>
              <a:buNone/>
            </a:pPr>
            <a:r>
              <a:rPr lang="it-IT" sz="4800" dirty="0" smtClean="0"/>
              <a:t>Lo studente al termine del primo ciclo, attraverso gli </a:t>
            </a:r>
            <a:r>
              <a:rPr lang="it-IT" sz="4800" b="1" dirty="0" smtClean="0"/>
              <a:t>apprendimenti sviluppati </a:t>
            </a:r>
            <a:r>
              <a:rPr lang="it-IT" sz="4800" dirty="0" smtClean="0"/>
              <a:t>a scuola, lo </a:t>
            </a:r>
            <a:r>
              <a:rPr lang="it-IT" sz="4800" b="1" dirty="0" smtClean="0"/>
              <a:t>studio personale</a:t>
            </a:r>
            <a:r>
              <a:rPr lang="it-IT" sz="4800" dirty="0" smtClean="0"/>
              <a:t>, le </a:t>
            </a:r>
            <a:r>
              <a:rPr lang="it-IT" sz="4800" b="1" dirty="0" smtClean="0"/>
              <a:t>esperienze educative vissute in famiglia e nella comunità</a:t>
            </a:r>
            <a:r>
              <a:rPr lang="it-IT" sz="4800" dirty="0" smtClean="0"/>
              <a:t>, è in grado di iniziare ad affrontare in </a:t>
            </a:r>
            <a:r>
              <a:rPr lang="it-IT" sz="4800" i="1" dirty="0" smtClean="0"/>
              <a:t>autonomia </a:t>
            </a:r>
            <a:r>
              <a:rPr lang="it-IT" sz="4800" dirty="0" smtClean="0"/>
              <a:t>e con </a:t>
            </a:r>
            <a:r>
              <a:rPr lang="it-IT" sz="4800" i="1" dirty="0" smtClean="0"/>
              <a:t>responsabilità</a:t>
            </a:r>
            <a:r>
              <a:rPr lang="it-IT" sz="4800" dirty="0" smtClean="0"/>
              <a:t>, le situazioni di vita tipiche della propria età, riflettendo ed esprimendo la propria personalità in tutte le sue dimensioni.                                                                                                                      </a:t>
            </a:r>
          </a:p>
          <a:p>
            <a:r>
              <a:rPr lang="it-IT" sz="4800" dirty="0" smtClean="0"/>
              <a:t>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AMBITO DELLA CITTADINANZA</a:t>
            </a:r>
            <a:endParaRPr lang="it-IT" dirty="0"/>
          </a:p>
        </p:txBody>
      </p:sp>
      <p:sp>
        <p:nvSpPr>
          <p:cNvPr id="3" name="Segnaposto contenuto 2"/>
          <p:cNvSpPr>
            <a:spLocks noGrp="1"/>
          </p:cNvSpPr>
          <p:nvPr>
            <p:ph idx="1"/>
          </p:nvPr>
        </p:nvSpPr>
        <p:spPr/>
        <p:txBody>
          <a:bodyPr>
            <a:normAutofit lnSpcReduction="10000"/>
          </a:bodyPr>
          <a:lstStyle/>
          <a:p>
            <a:r>
              <a:rPr lang="it-IT" b="1" dirty="0" smtClean="0"/>
              <a:t>Ha consapevolezza </a:t>
            </a:r>
            <a:r>
              <a:rPr lang="it-IT" dirty="0" smtClean="0"/>
              <a:t>delle proprie potenzialità e dei propri limiti, </a:t>
            </a:r>
            <a:r>
              <a:rPr lang="it-IT" b="1" dirty="0" smtClean="0"/>
              <a:t>utilizza</a:t>
            </a:r>
            <a:r>
              <a:rPr lang="it-IT" dirty="0" smtClean="0"/>
              <a:t> gli strumenti di conoscenza per comprendere se stesso e gli altri, per riconoscere ed apprezzare le diverse identità, le tradizioni culturali e religiose, in un’ottica di dialogo e di rispetto reciproco. </a:t>
            </a:r>
            <a:r>
              <a:rPr lang="it-IT" b="1" dirty="0" smtClean="0"/>
              <a:t>Interpreta </a:t>
            </a:r>
            <a:r>
              <a:rPr lang="it-IT" dirty="0" smtClean="0"/>
              <a:t>i sistemi simbolici e culturali della società, </a:t>
            </a:r>
            <a:r>
              <a:rPr lang="it-IT" b="1" dirty="0" smtClean="0"/>
              <a:t>orienta </a:t>
            </a:r>
            <a:r>
              <a:rPr lang="it-IT" dirty="0" smtClean="0"/>
              <a:t>le proprie scelte in modo consapevole, </a:t>
            </a:r>
            <a:r>
              <a:rPr lang="it-IT" b="1" dirty="0" smtClean="0"/>
              <a:t>rispetta</a:t>
            </a:r>
            <a:r>
              <a:rPr lang="it-IT" dirty="0" smtClean="0"/>
              <a:t> le regole condivise</a:t>
            </a:r>
            <a:r>
              <a:rPr lang="it-IT" b="1" dirty="0" smtClean="0"/>
              <a:t>, collabora </a:t>
            </a:r>
            <a:r>
              <a:rPr lang="it-IT" dirty="0" smtClean="0"/>
              <a:t>con gli altri per la costruzione del bene comune esprimendo le proprie personali opinioni e sensibilità. </a:t>
            </a:r>
            <a:r>
              <a:rPr lang="it-IT" b="1" dirty="0" smtClean="0"/>
              <a:t>Si impegna </a:t>
            </a:r>
            <a:r>
              <a:rPr lang="it-IT" dirty="0" smtClean="0"/>
              <a:t>per portare a compimento il lavoro iniziato da solo o insieme ad altri.</a:t>
            </a:r>
          </a:p>
          <a:p>
            <a:endParaRPr lang="it-IT"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AMBITO DEI LINGUAGGI</a:t>
            </a:r>
            <a:endParaRPr lang="it-IT" dirty="0"/>
          </a:p>
        </p:txBody>
      </p:sp>
      <p:sp>
        <p:nvSpPr>
          <p:cNvPr id="3" name="Segnaposto contenuto 2"/>
          <p:cNvSpPr>
            <a:spLocks noGrp="1"/>
          </p:cNvSpPr>
          <p:nvPr>
            <p:ph idx="1"/>
          </p:nvPr>
        </p:nvSpPr>
        <p:spPr/>
        <p:txBody>
          <a:bodyPr>
            <a:normAutofit fontScale="92500"/>
          </a:bodyPr>
          <a:lstStyle/>
          <a:p>
            <a:r>
              <a:rPr lang="it-IT" dirty="0" smtClean="0"/>
              <a:t>Dimostra una padronanza della lingua italiana tale da consentirgli di comprendere enunciati e testi di una certa complessità, di esprimere le proprie idee, di adottare un registro linguistico appropriato alle diverse situazioni. </a:t>
            </a:r>
          </a:p>
          <a:p>
            <a:r>
              <a:rPr lang="it-IT" dirty="0" smtClean="0"/>
              <a:t>Nell’incontro con persone di diverse nazionalità è in grado di esprimersi a livello elementare in lingua inglese e di affrontare una comunicazione essenziale, in semplici situazioni di vita quotidiana, in una seconda lingua europea.</a:t>
            </a:r>
          </a:p>
          <a:p>
            <a:r>
              <a:rPr lang="it-IT" dirty="0" smtClean="0"/>
              <a:t>Utilizza la lingua inglese nell’uso delle tecnologie dell’informazione e della comunicazione.</a:t>
            </a:r>
            <a:endParaRPr lang="it-IT"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AMBITO SCIENTIFICO</a:t>
            </a:r>
            <a:endParaRPr lang="it-IT" dirty="0"/>
          </a:p>
        </p:txBody>
      </p:sp>
      <p:sp>
        <p:nvSpPr>
          <p:cNvPr id="3" name="Segnaposto contenuto 2"/>
          <p:cNvSpPr>
            <a:spLocks noGrp="1"/>
          </p:cNvSpPr>
          <p:nvPr>
            <p:ph idx="1"/>
          </p:nvPr>
        </p:nvSpPr>
        <p:spPr/>
        <p:txBody>
          <a:bodyPr>
            <a:normAutofit/>
          </a:bodyPr>
          <a:lstStyle/>
          <a:p>
            <a:r>
              <a:rPr lang="it-IT" dirty="0" smtClean="0"/>
              <a:t>Le sue conoscenze matematiche e scientifico-tecnologiche gli consentono di analizzare dati e fatti della realtà e di verificare l’attendibilità delle analisi quantitative e statistiche proposte da altri. Il possesso di un pensiero razionale gli consente di affrontare problemi e situazioni sulla base di elementi certi e di avere consapevolezza dei limiti delle affermazioni che riguardano questioni complesse che non si prestano a spiegazioni univoche.</a:t>
            </a:r>
          </a:p>
          <a:p>
            <a:endParaRPr lang="it-IT"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AMBITO STORICO-</a:t>
            </a:r>
            <a:endParaRPr lang="it-IT" dirty="0"/>
          </a:p>
        </p:txBody>
      </p:sp>
      <p:sp>
        <p:nvSpPr>
          <p:cNvPr id="3" name="Segnaposto contenuto 2"/>
          <p:cNvSpPr>
            <a:spLocks noGrp="1"/>
          </p:cNvSpPr>
          <p:nvPr>
            <p:ph idx="1"/>
          </p:nvPr>
        </p:nvSpPr>
        <p:spPr/>
        <p:txBody>
          <a:bodyPr/>
          <a:lstStyle/>
          <a:p>
            <a:r>
              <a:rPr lang="it-IT" dirty="0" smtClean="0"/>
              <a:t>Si orienta nello spazio e nel tempo dando espressione a curiosità e ricerca di senso; osserva ed interpreta ambienti, fatti, fenomeni e produzioni artistiche.</a:t>
            </a:r>
          </a:p>
          <a:p>
            <a:endParaRPr lang="it-IT"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AMBITO DELLA COMUNICAZIONE DIGITALE</a:t>
            </a:r>
            <a:endParaRPr lang="it-IT" dirty="0"/>
          </a:p>
        </p:txBody>
      </p:sp>
      <p:sp>
        <p:nvSpPr>
          <p:cNvPr id="3" name="Segnaposto contenuto 2"/>
          <p:cNvSpPr>
            <a:spLocks noGrp="1"/>
          </p:cNvSpPr>
          <p:nvPr>
            <p:ph idx="1"/>
          </p:nvPr>
        </p:nvSpPr>
        <p:spPr/>
        <p:txBody>
          <a:bodyPr/>
          <a:lstStyle/>
          <a:p>
            <a:r>
              <a:rPr lang="it-IT" b="1" dirty="0" smtClean="0"/>
              <a:t>Ha buone competenze digitali</a:t>
            </a:r>
            <a:r>
              <a:rPr lang="it-IT" dirty="0" smtClean="0"/>
              <a:t>, </a:t>
            </a:r>
            <a:r>
              <a:rPr lang="it-IT" b="1" dirty="0" smtClean="0"/>
              <a:t>usa</a:t>
            </a:r>
            <a:r>
              <a:rPr lang="it-IT" dirty="0" smtClean="0"/>
              <a:t> con consapevolezza le tecnologie della comunicazione per ricercare e analizzare dati ed informazioni, per distinguere informazioni attendibili da quelle che necessitano di approfondimento, di controllo e di verifica e per interagire con soggetti diversi nel mondo.</a:t>
            </a:r>
          </a:p>
          <a:p>
            <a:endParaRPr lang="it-IT" dirty="0" smtClean="0"/>
          </a:p>
          <a:p>
            <a:endParaRPr lang="it-IT"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AMBITO DELLA CITTADINANZA</a:t>
            </a:r>
            <a:endParaRPr lang="it-IT" dirty="0"/>
          </a:p>
        </p:txBody>
      </p:sp>
      <p:sp>
        <p:nvSpPr>
          <p:cNvPr id="3" name="Segnaposto contenuto 2"/>
          <p:cNvSpPr>
            <a:spLocks noGrp="1"/>
          </p:cNvSpPr>
          <p:nvPr>
            <p:ph idx="1"/>
          </p:nvPr>
        </p:nvSpPr>
        <p:spPr/>
        <p:txBody>
          <a:bodyPr/>
          <a:lstStyle/>
          <a:p>
            <a:r>
              <a:rPr lang="it-IT" dirty="0" smtClean="0"/>
              <a:t>Possiede un patrimonio di conoscenze e nozioni di base ed è allo stesso tempo capace di ricercare e di procurarsi velocemente nuove informazioni ed impegnarsi in nuovi apprendimenti anche in modo autonomo. </a:t>
            </a:r>
          </a:p>
          <a:p>
            <a:r>
              <a:rPr lang="it-IT" dirty="0" smtClean="0"/>
              <a:t>               </a:t>
            </a:r>
            <a:endParaRPr lang="it-IT"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AMBITO DELLA CITTADINANZA</a:t>
            </a:r>
            <a:endParaRPr lang="it-IT" dirty="0"/>
          </a:p>
        </p:txBody>
      </p:sp>
      <p:sp>
        <p:nvSpPr>
          <p:cNvPr id="3" name="Segnaposto contenuto 2"/>
          <p:cNvSpPr>
            <a:spLocks noGrp="1"/>
          </p:cNvSpPr>
          <p:nvPr>
            <p:ph idx="1"/>
          </p:nvPr>
        </p:nvSpPr>
        <p:spPr/>
        <p:txBody>
          <a:bodyPr>
            <a:normAutofit/>
          </a:bodyPr>
          <a:lstStyle/>
          <a:p>
            <a:r>
              <a:rPr lang="it-IT" dirty="0" smtClean="0"/>
              <a:t>Ha cura e rispetto di sé, come presupposto di un sano e corretto stile di vita.    Assimila il senso e la necessità del rispetto della convivenza civile. Ha attenzione per le funzioni pubbliche alle quali partecipa nelle diverse forme in cui questo può avvenire: momenti educativi informali e non formali, esposizione pubblica del proprio lavoro, occasioni rituali nelle comunità che frequenta, azioni di solidarietà, manifestazioni sportive non agonistiche, volontariato, ecc.</a:t>
            </a:r>
          </a:p>
          <a:p>
            <a:endParaRPr lang="it-IT"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AMBITO DELLA CITTADINANZA</a:t>
            </a:r>
            <a:endParaRPr lang="it-IT" dirty="0"/>
          </a:p>
        </p:txBody>
      </p:sp>
      <p:sp>
        <p:nvSpPr>
          <p:cNvPr id="3" name="Segnaposto contenuto 2"/>
          <p:cNvSpPr>
            <a:spLocks noGrp="1"/>
          </p:cNvSpPr>
          <p:nvPr>
            <p:ph idx="1"/>
          </p:nvPr>
        </p:nvSpPr>
        <p:spPr/>
        <p:txBody>
          <a:bodyPr/>
          <a:lstStyle/>
          <a:p>
            <a:r>
              <a:rPr lang="it-IT" dirty="0" smtClean="0"/>
              <a:t>Dimostra originalità e spirito di iniziativa. Si assume le proprie responsabilità e chiede aiuto quando si trova in difficoltà e sa fornire aiuto a chi lo chiede. </a:t>
            </a:r>
          </a:p>
          <a:p>
            <a:r>
              <a:rPr lang="it-IT" dirty="0" smtClean="0"/>
              <a:t>È disposto ad analizzare se stesso e a misurarsi con le novità e gli imprevisti.</a:t>
            </a:r>
          </a:p>
          <a:p>
            <a:endParaRPr lang="it-IT" dirty="0" smtClean="0"/>
          </a:p>
          <a:p>
            <a:endParaRPr lang="it-IT"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AMBITO ARTISTICO</a:t>
            </a:r>
            <a:endParaRPr lang="it-IT" dirty="0"/>
          </a:p>
        </p:txBody>
      </p:sp>
      <p:sp>
        <p:nvSpPr>
          <p:cNvPr id="3" name="Segnaposto contenuto 2"/>
          <p:cNvSpPr>
            <a:spLocks noGrp="1"/>
          </p:cNvSpPr>
          <p:nvPr>
            <p:ph idx="1"/>
          </p:nvPr>
        </p:nvSpPr>
        <p:spPr/>
        <p:txBody>
          <a:bodyPr/>
          <a:lstStyle/>
          <a:p>
            <a:r>
              <a:rPr lang="it-IT" dirty="0" smtClean="0"/>
              <a:t>In relazione alle proprie potenzialità e al proprio talento si impegna in campi espressivi, motori ed artistici che gli sono congeniali. </a:t>
            </a:r>
            <a:endParaRPr lang="it-IT"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Indicazioni nazionali 2012</a:t>
            </a:r>
            <a:endParaRPr lang="it-IT" dirty="0"/>
          </a:p>
        </p:txBody>
      </p:sp>
      <p:sp>
        <p:nvSpPr>
          <p:cNvPr id="3" name="Segnaposto contenuto 2"/>
          <p:cNvSpPr>
            <a:spLocks noGrp="1"/>
          </p:cNvSpPr>
          <p:nvPr>
            <p:ph idx="1"/>
          </p:nvPr>
        </p:nvSpPr>
        <p:spPr/>
        <p:txBody>
          <a:bodyPr/>
          <a:lstStyle/>
          <a:p>
            <a:r>
              <a:rPr lang="it-IT" dirty="0" smtClean="0"/>
              <a:t>Finalità generali (profilo all’uscita del primo ciclo, della scuola dell’infanzia)</a:t>
            </a:r>
          </a:p>
          <a:p>
            <a:r>
              <a:rPr lang="it-IT" dirty="0" smtClean="0"/>
              <a:t>Attenzione alla valutazione</a:t>
            </a:r>
          </a:p>
          <a:p>
            <a:r>
              <a:rPr lang="it-IT" dirty="0" smtClean="0"/>
              <a:t>Attenzione agli ambienti di apprendimento</a:t>
            </a:r>
          </a:p>
          <a:p>
            <a:r>
              <a:rPr lang="it-IT" dirty="0" smtClean="0"/>
              <a:t>Necessità del curricolo verticale: progressione degli apprendimenti</a:t>
            </a:r>
            <a:endParaRPr lang="it-IT"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704088"/>
            <a:ext cx="8229600" cy="510334"/>
          </a:xfrm>
        </p:spPr>
        <p:txBody>
          <a:bodyPr>
            <a:normAutofit/>
          </a:bodyPr>
          <a:lstStyle/>
          <a:p>
            <a:pPr algn="ctr"/>
            <a:r>
              <a:rPr lang="it-IT" sz="2800" dirty="0" smtClean="0"/>
              <a:t>DIDATTICA PER COMPETENZE</a:t>
            </a:r>
            <a:endParaRPr lang="it-IT" sz="2800" dirty="0"/>
          </a:p>
        </p:txBody>
      </p:sp>
      <p:sp>
        <p:nvSpPr>
          <p:cNvPr id="3" name="Segnaposto contenuto 2"/>
          <p:cNvSpPr>
            <a:spLocks noGrp="1"/>
          </p:cNvSpPr>
          <p:nvPr>
            <p:ph idx="1"/>
          </p:nvPr>
        </p:nvSpPr>
        <p:spPr/>
        <p:txBody>
          <a:bodyPr/>
          <a:lstStyle/>
          <a:p>
            <a:r>
              <a:rPr lang="it-IT" dirty="0" smtClean="0"/>
              <a:t>PROGETTAZIONE PER </a:t>
            </a:r>
            <a:r>
              <a:rPr lang="it-IT" dirty="0" err="1" smtClean="0"/>
              <a:t>Uda</a:t>
            </a:r>
            <a:endParaRPr lang="it-IT" dirty="0" smtClean="0"/>
          </a:p>
          <a:p>
            <a:r>
              <a:rPr lang="it-IT" dirty="0" smtClean="0"/>
              <a:t>DIDATTICA LABORATOIALE/ATTIVA</a:t>
            </a:r>
          </a:p>
          <a:p>
            <a:r>
              <a:rPr lang="it-IT" dirty="0" smtClean="0"/>
              <a:t>STUDENTE PROTAGONISTA/INSEGNANTE TUTOR</a:t>
            </a:r>
          </a:p>
          <a:p>
            <a:r>
              <a:rPr lang="it-IT" dirty="0" smtClean="0"/>
              <a:t>APPRENDIMENTO FINALIZZATO AD ORIENTARSI NELLA VITA REALE (COMPITO AUTENTICO)</a:t>
            </a:r>
          </a:p>
          <a:p>
            <a:r>
              <a:rPr lang="it-IT" dirty="0" smtClean="0"/>
              <a:t>STUDENTE CONSAPEVOLE DI CIO’ CHE FA E DEL PERCHE’ LO FA (Autovalutazione e </a:t>
            </a:r>
            <a:r>
              <a:rPr lang="it-IT" dirty="0" err="1" smtClean="0"/>
              <a:t>metacognizione</a:t>
            </a:r>
            <a:r>
              <a:rPr lang="it-IT" dirty="0" smtClean="0"/>
              <a:t>)</a:t>
            </a:r>
          </a:p>
          <a:p>
            <a:pPr>
              <a:buNone/>
            </a:pPr>
            <a:endParaRPr lang="it-IT"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3600" dirty="0" smtClean="0"/>
              <a:t>Strumenti di programmazione che non sono centrati sullo studente</a:t>
            </a:r>
            <a:endParaRPr lang="it-IT" sz="3600" dirty="0"/>
          </a:p>
        </p:txBody>
      </p:sp>
      <p:sp>
        <p:nvSpPr>
          <p:cNvPr id="3" name="Segnaposto contenuto 2"/>
          <p:cNvSpPr>
            <a:spLocks noGrp="1"/>
          </p:cNvSpPr>
          <p:nvPr>
            <p:ph idx="1"/>
          </p:nvPr>
        </p:nvSpPr>
        <p:spPr/>
        <p:txBody>
          <a:bodyPr>
            <a:normAutofit fontScale="62500" lnSpcReduction="20000"/>
          </a:bodyPr>
          <a:lstStyle/>
          <a:p>
            <a:r>
              <a:rPr lang="it-IT" dirty="0"/>
              <a:t>In questo senso, mentre </a:t>
            </a:r>
            <a:r>
              <a:rPr lang="it-IT" b="1" i="1" dirty="0"/>
              <a:t>l’unità didattica</a:t>
            </a:r>
            <a:r>
              <a:rPr lang="it-IT" dirty="0"/>
              <a:t>, mirata al perseguimento di obiettivi specifici (</a:t>
            </a:r>
            <a:r>
              <a:rPr lang="it-IT" i="1" dirty="0"/>
              <a:t>obiettivi formativi a breve termine)</a:t>
            </a:r>
            <a:r>
              <a:rPr lang="it-IT" dirty="0"/>
              <a:t>, assume il significato di ultimo livello della programmazione didattica, cioè di </a:t>
            </a:r>
            <a:r>
              <a:rPr lang="it-IT" dirty="0" err="1"/>
              <a:t>microunità</a:t>
            </a:r>
            <a:r>
              <a:rPr lang="it-IT" dirty="0"/>
              <a:t> curricolare, il </a:t>
            </a:r>
            <a:r>
              <a:rPr lang="it-IT" b="1" i="1" dirty="0"/>
              <a:t>modulo didattico</a:t>
            </a:r>
            <a:r>
              <a:rPr lang="it-IT" dirty="0"/>
              <a:t> invece assume il significato di unità della programmazione didattica annuale, mirata al perseguimento di </a:t>
            </a:r>
            <a:r>
              <a:rPr lang="it-IT" b="1" i="1" dirty="0"/>
              <a:t>obiettivi a medio termine</a:t>
            </a:r>
            <a:r>
              <a:rPr lang="it-IT" dirty="0"/>
              <a:t> o addirittura di </a:t>
            </a:r>
            <a:r>
              <a:rPr lang="it-IT" b="1" i="1" dirty="0"/>
              <a:t>obiettivi a lungo termine</a:t>
            </a:r>
            <a:r>
              <a:rPr lang="it-IT" dirty="0"/>
              <a:t>.</a:t>
            </a:r>
          </a:p>
          <a:p>
            <a:r>
              <a:rPr lang="it-IT" dirty="0"/>
              <a:t>In questa prospettiva, il </a:t>
            </a:r>
            <a:r>
              <a:rPr lang="it-IT" b="1" i="1" dirty="0"/>
              <a:t>modulo didattico</a:t>
            </a:r>
            <a:r>
              <a:rPr lang="it-IT" dirty="0"/>
              <a:t> dovrebbe avere per oggetto obiettivi</a:t>
            </a:r>
            <a:r>
              <a:rPr lang="it-IT" b="1" i="1" dirty="0"/>
              <a:t> </a:t>
            </a:r>
            <a:r>
              <a:rPr lang="it-IT" dirty="0"/>
              <a:t>di più ampio respiro delle unità didattiche , anche se circoscritti a determinati ambiti disciplinari o interdisciplinari e comunque costituiti da </a:t>
            </a:r>
            <a:r>
              <a:rPr lang="it-IT" i="1" dirty="0"/>
              <a:t>conoscenze</a:t>
            </a:r>
            <a:r>
              <a:rPr lang="it-IT" dirty="0"/>
              <a:t>, </a:t>
            </a:r>
            <a:r>
              <a:rPr lang="it-IT" i="1" dirty="0"/>
              <a:t>capacità</a:t>
            </a:r>
            <a:r>
              <a:rPr lang="it-IT" dirty="0"/>
              <a:t>, </a:t>
            </a:r>
            <a:r>
              <a:rPr lang="it-IT" i="1" dirty="0"/>
              <a:t>atteggiamenti</a:t>
            </a:r>
            <a:r>
              <a:rPr lang="it-IT" dirty="0"/>
              <a:t> omologhi, affini, se non equivalenti.</a:t>
            </a:r>
          </a:p>
          <a:p>
            <a:r>
              <a:rPr lang="it-IT" dirty="0"/>
              <a:t>Il </a:t>
            </a:r>
            <a:r>
              <a:rPr lang="it-IT" b="1" i="1" dirty="0"/>
              <a:t>modulo didattico</a:t>
            </a:r>
            <a:r>
              <a:rPr lang="it-IT" dirty="0"/>
              <a:t> assume così una grande portata innovativa sul piano educativo e didattico, in quanto consente di uscire dal frammentarismo didattico, che non di rado caratterizza le attività educative e didattiche svolte quotidianamente nelle </a:t>
            </a:r>
            <a:r>
              <a:rPr lang="it-IT" dirty="0" err="1"/>
              <a:t>classi,nelle</a:t>
            </a:r>
            <a:r>
              <a:rPr lang="it-IT" dirty="0"/>
              <a:t> quali le attività spesso si susseguono senza una coerenza logica, per cui, ad esempio, alla lezione sulla Rivoluzione francese fanno seguito una lezione sui fiumi dell’Africa ed una lezione sui perissodattili.</a:t>
            </a:r>
          </a:p>
          <a:p>
            <a:r>
              <a:rPr lang="it-IT" dirty="0"/>
              <a:t>Il </a:t>
            </a:r>
            <a:r>
              <a:rPr lang="it-IT" b="1" i="1" dirty="0"/>
              <a:t>modulo didattico</a:t>
            </a:r>
            <a:r>
              <a:rPr lang="it-IT" dirty="0"/>
              <a:t>, invece, mirato al perseguimento di un </a:t>
            </a:r>
            <a:r>
              <a:rPr lang="it-IT" i="1" dirty="0"/>
              <a:t>obiettivo di medio termine</a:t>
            </a:r>
            <a:r>
              <a:rPr lang="it-IT" dirty="0"/>
              <a:t>, assicura l’unitarietà dei singoli interventi didattici (</a:t>
            </a:r>
            <a:r>
              <a:rPr lang="it-IT" b="1" i="1" dirty="0"/>
              <a:t>unità didattiche</a:t>
            </a:r>
            <a:r>
              <a:rPr lang="it-IT" dirty="0"/>
              <a:t>) dei docenti delle singole discipline ovvero, auspicabilmente, dei docenti di discipline diverse, impegnati nel perseguimento di </a:t>
            </a:r>
            <a:r>
              <a:rPr lang="it-IT" i="1" dirty="0"/>
              <a:t>obiettivi interdisciplinari o transdisciplinari</a:t>
            </a:r>
            <a:r>
              <a:rPr lang="it-IT" dirty="0"/>
              <a:t>.</a:t>
            </a:r>
          </a:p>
          <a:p>
            <a:endParaRPr lang="it-IT" dirty="0"/>
          </a:p>
        </p:txBody>
      </p:sp>
    </p:spTree>
    <p:extLst>
      <p:ext uri="{BB962C8B-B14F-4D97-AF65-F5344CB8AC3E}">
        <p14:creationId xmlns:p14="http://schemas.microsoft.com/office/powerpoint/2010/main" val="220970341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smtClean="0"/>
              <a:t>NUCLEI TEMATICI</a:t>
            </a:r>
            <a:endParaRPr lang="it-IT" dirty="0"/>
          </a:p>
        </p:txBody>
      </p:sp>
      <p:sp>
        <p:nvSpPr>
          <p:cNvPr id="3" name="Segnaposto contenuto 2"/>
          <p:cNvSpPr>
            <a:spLocks noGrp="1"/>
          </p:cNvSpPr>
          <p:nvPr>
            <p:ph idx="1"/>
          </p:nvPr>
        </p:nvSpPr>
        <p:spPr/>
        <p:txBody>
          <a:bodyPr/>
          <a:lstStyle/>
          <a:p>
            <a:r>
              <a:rPr lang="it-IT" dirty="0" smtClean="0"/>
              <a:t>Raggruppano porzioni di programma quindi hanno carattere contenutistico</a:t>
            </a:r>
          </a:p>
          <a:p>
            <a:r>
              <a:rPr lang="it-IT" dirty="0" smtClean="0"/>
              <a:t>Per diventare strumenti didattici devono trasformarsi in </a:t>
            </a:r>
            <a:r>
              <a:rPr lang="it-IT" i="1" dirty="0" smtClean="0"/>
              <a:t>conoscenze e abilità</a:t>
            </a:r>
          </a:p>
          <a:p>
            <a:r>
              <a:rPr lang="it-IT" dirty="0" smtClean="0"/>
              <a:t>Sono utili per i Dipartimenti quando si vuole coordinare il lavoro </a:t>
            </a:r>
            <a:r>
              <a:rPr lang="it-IT" smtClean="0"/>
              <a:t>della progettazione/programmazione </a:t>
            </a:r>
            <a:r>
              <a:rPr lang="it-IT" dirty="0" smtClean="0"/>
              <a:t>con i libri di testo che nella maggior parte dei casi seguono un criterio contenutistico </a:t>
            </a:r>
            <a:r>
              <a:rPr lang="it-IT" smtClean="0"/>
              <a:t>per argomenti</a:t>
            </a:r>
            <a:endParaRPr lang="it-IT" dirty="0"/>
          </a:p>
        </p:txBody>
      </p:sp>
    </p:spTree>
    <p:extLst>
      <p:ext uri="{BB962C8B-B14F-4D97-AF65-F5344CB8AC3E}">
        <p14:creationId xmlns:p14="http://schemas.microsoft.com/office/powerpoint/2010/main" val="296769135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smtClean="0"/>
              <a:t>Esempi di </a:t>
            </a:r>
            <a:r>
              <a:rPr lang="it-IT" dirty="0" err="1" smtClean="0"/>
              <a:t>UdA</a:t>
            </a:r>
            <a:endParaRPr lang="it-IT" dirty="0"/>
          </a:p>
        </p:txBody>
      </p:sp>
      <p:sp>
        <p:nvSpPr>
          <p:cNvPr id="3" name="Segnaposto contenuto 2"/>
          <p:cNvSpPr>
            <a:spLocks noGrp="1"/>
          </p:cNvSpPr>
          <p:nvPr>
            <p:ph idx="1"/>
          </p:nvPr>
        </p:nvSpPr>
        <p:spPr/>
        <p:txBody>
          <a:bodyPr/>
          <a:lstStyle/>
          <a:p>
            <a:r>
              <a:rPr lang="it-IT" b="1" dirty="0" smtClean="0">
                <a:solidFill>
                  <a:srgbClr val="C00000"/>
                </a:solidFill>
                <a:hlinkClick r:id="rId2"/>
              </a:rPr>
              <a:t>http://www.iccazzago.gov.it/home/documenti/unita-di-apprendimento-scuola-primaria-2015-2016/unita-di-apprendimento-classi-prime-scuola-primaria/</a:t>
            </a:r>
            <a:endParaRPr lang="it-IT" b="1" dirty="0" smtClean="0">
              <a:solidFill>
                <a:srgbClr val="C00000"/>
              </a:solidFill>
            </a:endParaRPr>
          </a:p>
          <a:p>
            <a:endParaRPr lang="it-IT" b="1" dirty="0">
              <a:solidFill>
                <a:srgbClr val="C00000"/>
              </a:solidFill>
            </a:endParaRPr>
          </a:p>
        </p:txBody>
      </p:sp>
    </p:spTree>
    <p:extLst>
      <p:ext uri="{BB962C8B-B14F-4D97-AF65-F5344CB8AC3E}">
        <p14:creationId xmlns:p14="http://schemas.microsoft.com/office/powerpoint/2010/main" val="192916099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smtClean="0"/>
              <a:t>IL CURRICOLO VERTICALE</a:t>
            </a:r>
            <a:endParaRPr lang="it-IT" dirty="0"/>
          </a:p>
        </p:txBody>
      </p:sp>
      <p:sp>
        <p:nvSpPr>
          <p:cNvPr id="3" name="Segnaposto contenuto 2"/>
          <p:cNvSpPr>
            <a:spLocks noGrp="1"/>
          </p:cNvSpPr>
          <p:nvPr>
            <p:ph idx="1"/>
          </p:nvPr>
        </p:nvSpPr>
        <p:spPr/>
        <p:txBody>
          <a:bodyPr>
            <a:normAutofit/>
          </a:bodyPr>
          <a:lstStyle/>
          <a:p>
            <a:pPr marL="0" indent="0">
              <a:buNone/>
            </a:pPr>
            <a:r>
              <a:rPr lang="it-IT" i="1" dirty="0"/>
              <a:t>È la </a:t>
            </a:r>
            <a:r>
              <a:rPr lang="it-IT" b="1" i="1" dirty="0"/>
              <a:t>contestualizzazione </a:t>
            </a:r>
            <a:r>
              <a:rPr lang="it-IT" i="1" dirty="0"/>
              <a:t>dei </a:t>
            </a:r>
            <a:r>
              <a:rPr lang="it-IT" b="1" i="1" dirty="0"/>
              <a:t>traguardi </a:t>
            </a:r>
            <a:r>
              <a:rPr lang="it-IT" i="1" dirty="0"/>
              <a:t>e degli </a:t>
            </a:r>
            <a:r>
              <a:rPr lang="it-IT" b="1" i="1" dirty="0"/>
              <a:t>obiettivi </a:t>
            </a:r>
            <a:r>
              <a:rPr lang="it-IT" i="1" dirty="0" smtClean="0"/>
              <a:t>di apprendimento </a:t>
            </a:r>
            <a:r>
              <a:rPr lang="it-IT" i="1" dirty="0"/>
              <a:t>delle </a:t>
            </a:r>
            <a:r>
              <a:rPr lang="it-IT" b="1" i="1" dirty="0"/>
              <a:t>IN 2012</a:t>
            </a:r>
            <a:r>
              <a:rPr lang="it-IT" i="1" dirty="0"/>
              <a:t>; </a:t>
            </a:r>
            <a:r>
              <a:rPr lang="it-IT" i="1" dirty="0" smtClean="0"/>
              <a:t>la definizione </a:t>
            </a:r>
            <a:r>
              <a:rPr lang="it-IT" i="1" dirty="0"/>
              <a:t>del </a:t>
            </a:r>
            <a:r>
              <a:rPr lang="it-IT" b="1" i="1" dirty="0" smtClean="0"/>
              <a:t>processo </a:t>
            </a:r>
            <a:r>
              <a:rPr lang="it-IT" i="1" dirty="0" smtClean="0"/>
              <a:t>attraverso </a:t>
            </a:r>
            <a:r>
              <a:rPr lang="it-IT" i="1" dirty="0"/>
              <a:t>cui quei traguardi e quegli obiettivi </a:t>
            </a:r>
            <a:r>
              <a:rPr lang="it-IT" i="1" dirty="0" smtClean="0"/>
              <a:t>diventano </a:t>
            </a:r>
            <a:r>
              <a:rPr lang="it-IT" b="1" i="1" dirty="0" smtClean="0"/>
              <a:t>significativi </a:t>
            </a:r>
            <a:r>
              <a:rPr lang="it-IT" i="1" dirty="0"/>
              <a:t>e </a:t>
            </a:r>
            <a:r>
              <a:rPr lang="it-IT" b="1" i="1" dirty="0"/>
              <a:t>vicini all’esperienza </a:t>
            </a:r>
            <a:r>
              <a:rPr lang="it-IT" i="1" dirty="0"/>
              <a:t>degli alunni di un </a:t>
            </a:r>
            <a:r>
              <a:rPr lang="it-IT" i="1" dirty="0" smtClean="0"/>
              <a:t>contesto </a:t>
            </a:r>
            <a:r>
              <a:rPr lang="it-IT" b="1" i="1" dirty="0" smtClean="0"/>
              <a:t>storicamente </a:t>
            </a:r>
            <a:r>
              <a:rPr lang="it-IT" i="1" dirty="0"/>
              <a:t>e </a:t>
            </a:r>
            <a:r>
              <a:rPr lang="it-IT" b="1" i="1" dirty="0"/>
              <a:t>geograficamente </a:t>
            </a:r>
            <a:r>
              <a:rPr lang="it-IT" i="1" dirty="0"/>
              <a:t>determinato.</a:t>
            </a:r>
            <a:endParaRPr lang="it-IT" dirty="0"/>
          </a:p>
        </p:txBody>
      </p:sp>
    </p:spTree>
    <p:extLst>
      <p:ext uri="{BB962C8B-B14F-4D97-AF65-F5344CB8AC3E}">
        <p14:creationId xmlns:p14="http://schemas.microsoft.com/office/powerpoint/2010/main" val="132078035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smtClean="0"/>
              <a:t>COME INIZIARE</a:t>
            </a:r>
            <a:endParaRPr lang="it-IT" dirty="0"/>
          </a:p>
        </p:txBody>
      </p:sp>
      <p:sp>
        <p:nvSpPr>
          <p:cNvPr id="3" name="Segnaposto contenuto 2"/>
          <p:cNvSpPr>
            <a:spLocks noGrp="1"/>
          </p:cNvSpPr>
          <p:nvPr>
            <p:ph idx="1"/>
          </p:nvPr>
        </p:nvSpPr>
        <p:spPr/>
        <p:txBody>
          <a:bodyPr/>
          <a:lstStyle/>
          <a:p>
            <a:r>
              <a:rPr lang="it-IT" dirty="0" smtClean="0"/>
              <a:t>Il metodo migliore è la </a:t>
            </a:r>
            <a:r>
              <a:rPr lang="it-IT" i="1" dirty="0" smtClean="0"/>
              <a:t>progettazione a ritroso</a:t>
            </a:r>
          </a:p>
          <a:p>
            <a:r>
              <a:rPr lang="it-IT" dirty="0" smtClean="0"/>
              <a:t>Il punto di partenza è costituito da:</a:t>
            </a:r>
          </a:p>
          <a:p>
            <a:pPr lvl="1"/>
            <a:r>
              <a:rPr lang="it-IT" dirty="0" smtClean="0"/>
              <a:t>il </a:t>
            </a:r>
            <a:r>
              <a:rPr lang="it-IT" i="1" dirty="0" smtClean="0"/>
              <a:t>Profilo di uscita</a:t>
            </a:r>
          </a:p>
          <a:p>
            <a:pPr lvl="1"/>
            <a:r>
              <a:rPr lang="it-IT" i="1" dirty="0" smtClean="0"/>
              <a:t>Le Competenze di Cittadinanza</a:t>
            </a:r>
          </a:p>
          <a:p>
            <a:pPr lvl="1"/>
            <a:r>
              <a:rPr lang="it-IT" i="1" dirty="0" smtClean="0"/>
              <a:t>I traguardi delle Competenze</a:t>
            </a:r>
            <a:endParaRPr lang="it-IT" i="1" dirty="0"/>
          </a:p>
        </p:txBody>
      </p:sp>
    </p:spTree>
    <p:extLst>
      <p:ext uri="{BB962C8B-B14F-4D97-AF65-F5344CB8AC3E}">
        <p14:creationId xmlns:p14="http://schemas.microsoft.com/office/powerpoint/2010/main" val="268068881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692696"/>
            <a:ext cx="8229600" cy="1154392"/>
          </a:xfrm>
        </p:spPr>
        <p:txBody>
          <a:bodyPr>
            <a:noAutofit/>
          </a:bodyPr>
          <a:lstStyle/>
          <a:p>
            <a:pPr marL="0" indent="0" algn="ctr"/>
            <a:r>
              <a:rPr lang="it-IT" sz="3200" b="1" dirty="0" smtClean="0"/>
              <a:t/>
            </a:r>
            <a:br>
              <a:rPr lang="it-IT" sz="3200" b="1" dirty="0" smtClean="0"/>
            </a:br>
            <a:r>
              <a:rPr lang="it-IT" sz="3200" b="1" dirty="0"/>
              <a:t/>
            </a:r>
            <a:br>
              <a:rPr lang="it-IT" sz="3200" b="1" dirty="0"/>
            </a:br>
            <a:r>
              <a:rPr lang="it-IT" sz="3200" b="1" dirty="0" smtClean="0"/>
              <a:t/>
            </a:r>
            <a:br>
              <a:rPr lang="it-IT" sz="3200" b="1" dirty="0" smtClean="0"/>
            </a:br>
            <a:r>
              <a:rPr lang="it-IT" sz="3200" b="1" dirty="0" smtClean="0"/>
              <a:t/>
            </a:r>
            <a:br>
              <a:rPr lang="it-IT" sz="3200" b="1" dirty="0" smtClean="0"/>
            </a:br>
            <a:r>
              <a:rPr lang="it-IT" sz="3200" b="1" dirty="0"/>
              <a:t/>
            </a:r>
            <a:br>
              <a:rPr lang="it-IT" sz="3200" b="1" dirty="0"/>
            </a:br>
            <a:r>
              <a:rPr lang="it-IT" sz="3200" b="1" dirty="0" smtClean="0"/>
              <a:t/>
            </a:r>
            <a:br>
              <a:rPr lang="it-IT" sz="3200" b="1" dirty="0" smtClean="0"/>
            </a:br>
            <a:r>
              <a:rPr lang="it-IT" sz="3200" b="1" dirty="0"/>
              <a:t/>
            </a:r>
            <a:br>
              <a:rPr lang="it-IT" sz="3200" b="1" dirty="0"/>
            </a:br>
            <a:r>
              <a:rPr lang="it-IT" sz="2800" b="1" dirty="0" smtClean="0"/>
              <a:t>PROGETTAZIONE </a:t>
            </a:r>
            <a:r>
              <a:rPr lang="it-IT" sz="2800" b="1" dirty="0"/>
              <a:t>A RITROSO</a:t>
            </a:r>
            <a:br>
              <a:rPr lang="it-IT" sz="2800" b="1" dirty="0"/>
            </a:br>
            <a:r>
              <a:rPr lang="it-IT" sz="2800" b="1" i="1" dirty="0" err="1"/>
              <a:t>Wiggins</a:t>
            </a:r>
            <a:r>
              <a:rPr lang="it-IT" sz="2800" b="1" i="1" dirty="0"/>
              <a:t> e Mc </a:t>
            </a:r>
            <a:r>
              <a:rPr lang="it-IT" sz="2800" b="1" i="1" dirty="0" err="1"/>
              <a:t>Thige</a:t>
            </a:r>
            <a:r>
              <a:rPr lang="it-IT" sz="2800" b="1" i="1" dirty="0"/>
              <a:t/>
            </a:r>
            <a:br>
              <a:rPr lang="it-IT" sz="2800" b="1" i="1" dirty="0"/>
            </a:br>
            <a:endParaRPr lang="it-IT" sz="2800" dirty="0"/>
          </a:p>
        </p:txBody>
      </p:sp>
      <p:sp>
        <p:nvSpPr>
          <p:cNvPr id="3" name="Segnaposto contenuto 2"/>
          <p:cNvSpPr>
            <a:spLocks noGrp="1"/>
          </p:cNvSpPr>
          <p:nvPr>
            <p:ph idx="1"/>
          </p:nvPr>
        </p:nvSpPr>
        <p:spPr>
          <a:xfrm>
            <a:off x="107504" y="2420888"/>
            <a:ext cx="8856984" cy="3903712"/>
          </a:xfrm>
        </p:spPr>
        <p:txBody>
          <a:bodyPr>
            <a:normAutofit/>
          </a:bodyPr>
          <a:lstStyle/>
          <a:p>
            <a:pPr>
              <a:spcBef>
                <a:spcPts val="0"/>
              </a:spcBef>
            </a:pPr>
            <a:r>
              <a:rPr lang="it-IT" sz="2800" dirty="0" smtClean="0"/>
              <a:t>identificare </a:t>
            </a:r>
            <a:r>
              <a:rPr lang="it-IT" sz="2800" dirty="0"/>
              <a:t>gli esiti di apprendimento in termini </a:t>
            </a:r>
            <a:r>
              <a:rPr lang="it-IT" sz="2800" dirty="0" smtClean="0"/>
              <a:t>di competenze</a:t>
            </a:r>
          </a:p>
          <a:p>
            <a:pPr>
              <a:spcBef>
                <a:spcPts val="0"/>
              </a:spcBef>
            </a:pPr>
            <a:r>
              <a:rPr lang="it-IT" sz="2800" dirty="0"/>
              <a:t>determinare cosa costituisce evidenza accettabile </a:t>
            </a:r>
            <a:r>
              <a:rPr lang="it-IT" sz="2800" dirty="0" smtClean="0"/>
              <a:t>degli esiti</a:t>
            </a:r>
          </a:p>
          <a:p>
            <a:pPr>
              <a:spcBef>
                <a:spcPts val="0"/>
              </a:spcBef>
            </a:pPr>
            <a:r>
              <a:rPr lang="it-IT" sz="2800" dirty="0"/>
              <a:t>formulare prove di accertamento delle </a:t>
            </a:r>
            <a:r>
              <a:rPr lang="it-IT" sz="2800" dirty="0" smtClean="0"/>
              <a:t>competenze e  determinarne i livelli di possesso</a:t>
            </a:r>
            <a:endParaRPr lang="it-IT" sz="2800" dirty="0"/>
          </a:p>
        </p:txBody>
      </p:sp>
    </p:spTree>
    <p:extLst>
      <p:ext uri="{BB962C8B-B14F-4D97-AF65-F5344CB8AC3E}">
        <p14:creationId xmlns:p14="http://schemas.microsoft.com/office/powerpoint/2010/main" val="234628865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704088"/>
            <a:ext cx="8229600" cy="780696"/>
          </a:xfrm>
        </p:spPr>
        <p:txBody>
          <a:bodyPr>
            <a:normAutofit/>
          </a:bodyPr>
          <a:lstStyle/>
          <a:p>
            <a:r>
              <a:rPr lang="it-IT" sz="3200" dirty="0" smtClean="0"/>
              <a:t>LA COSTRUZIONE DEL CURRICOLO VERTICALE</a:t>
            </a:r>
            <a:endParaRPr lang="it-IT" sz="3200" dirty="0"/>
          </a:p>
        </p:txBody>
      </p:sp>
      <p:sp>
        <p:nvSpPr>
          <p:cNvPr id="3" name="Segnaposto contenuto 2"/>
          <p:cNvSpPr>
            <a:spLocks noGrp="1"/>
          </p:cNvSpPr>
          <p:nvPr>
            <p:ph idx="1"/>
          </p:nvPr>
        </p:nvSpPr>
        <p:spPr>
          <a:xfrm>
            <a:off x="457200" y="1700808"/>
            <a:ext cx="8229600" cy="4623792"/>
          </a:xfrm>
        </p:spPr>
        <p:txBody>
          <a:bodyPr>
            <a:normAutofit fontScale="92500" lnSpcReduction="10000"/>
          </a:bodyPr>
          <a:lstStyle/>
          <a:p>
            <a:pPr>
              <a:buNone/>
            </a:pPr>
            <a:r>
              <a:rPr lang="it-IT" dirty="0" smtClean="0"/>
              <a:t>Il profilo dello studente è il punto di partenza e di arrivo della progettazione.</a:t>
            </a:r>
          </a:p>
          <a:p>
            <a:pPr>
              <a:buNone/>
            </a:pPr>
            <a:r>
              <a:rPr lang="it-IT" dirty="0" smtClean="0"/>
              <a:t>Si esaminano:</a:t>
            </a:r>
          </a:p>
          <a:p>
            <a:r>
              <a:rPr lang="it-IT" dirty="0" smtClean="0"/>
              <a:t>Traguardi per le competenze</a:t>
            </a:r>
          </a:p>
          <a:p>
            <a:r>
              <a:rPr lang="it-IT" dirty="0" smtClean="0"/>
              <a:t>Discipline coinvolte</a:t>
            </a:r>
          </a:p>
          <a:p>
            <a:r>
              <a:rPr lang="it-IT" dirty="0" smtClean="0"/>
              <a:t>Abilità</a:t>
            </a:r>
          </a:p>
          <a:p>
            <a:r>
              <a:rPr lang="it-IT" dirty="0" smtClean="0"/>
              <a:t>Conoscenze/nuclei tematici</a:t>
            </a:r>
          </a:p>
          <a:p>
            <a:pPr>
              <a:buNone/>
            </a:pPr>
            <a:r>
              <a:rPr lang="it-IT" dirty="0" smtClean="0"/>
              <a:t>Si costruiscono le </a:t>
            </a:r>
            <a:r>
              <a:rPr lang="it-IT" dirty="0" err="1" smtClean="0"/>
              <a:t>UdA</a:t>
            </a:r>
            <a:r>
              <a:rPr lang="it-IT" smtClean="0"/>
              <a:t> relative </a:t>
            </a:r>
            <a:r>
              <a:rPr lang="it-IT" dirty="0" smtClean="0"/>
              <a:t>alle competenze abilità, conoscenze, tenendo conto delle competenze di cittadinanza.</a:t>
            </a:r>
          </a:p>
          <a:p>
            <a:pPr>
              <a:buNone/>
            </a:pPr>
            <a:r>
              <a:rPr lang="it-IT" dirty="0" smtClean="0"/>
              <a:t>Si costruiscono gli strumenti della valutazione e le prove di competenza.</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83568" y="836712"/>
            <a:ext cx="8003232" cy="720080"/>
          </a:xfrm>
        </p:spPr>
        <p:txBody>
          <a:bodyPr>
            <a:normAutofit/>
          </a:bodyPr>
          <a:lstStyle/>
          <a:p>
            <a:r>
              <a:rPr lang="it-IT" sz="3200" dirty="0" smtClean="0"/>
              <a:t>LA COSTRUZIONE DEL CURRICOLO VERTICALE</a:t>
            </a:r>
            <a:endParaRPr lang="it-IT" sz="3200" dirty="0"/>
          </a:p>
        </p:txBody>
      </p:sp>
      <p:sp>
        <p:nvSpPr>
          <p:cNvPr id="3" name="Segnaposto contenuto 2"/>
          <p:cNvSpPr>
            <a:spLocks noGrp="1"/>
          </p:cNvSpPr>
          <p:nvPr>
            <p:ph idx="1"/>
          </p:nvPr>
        </p:nvSpPr>
        <p:spPr>
          <a:xfrm>
            <a:off x="457200" y="1772816"/>
            <a:ext cx="8229600" cy="4551784"/>
          </a:xfrm>
        </p:spPr>
        <p:txBody>
          <a:bodyPr/>
          <a:lstStyle/>
          <a:p>
            <a:pPr>
              <a:buNone/>
            </a:pPr>
            <a:r>
              <a:rPr lang="it-IT" dirty="0" smtClean="0"/>
              <a:t>Accostando i materiali elaborati per ogni grado di scuola bisogna verificare:</a:t>
            </a:r>
          </a:p>
          <a:p>
            <a:r>
              <a:rPr lang="it-IT" sz="3600" dirty="0" smtClean="0"/>
              <a:t>gradualità</a:t>
            </a:r>
          </a:p>
          <a:p>
            <a:r>
              <a:rPr lang="it-IT" sz="3600" dirty="0" smtClean="0"/>
              <a:t>coerenza</a:t>
            </a:r>
          </a:p>
          <a:p>
            <a:r>
              <a:rPr lang="it-IT" sz="3600" dirty="0" smtClean="0"/>
              <a:t>efficacia</a:t>
            </a:r>
          </a:p>
          <a:p>
            <a:endParaRPr lang="it-IT"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smtClean="0"/>
              <a:t>Cosa decide la scuola</a:t>
            </a:r>
            <a:endParaRPr lang="it-IT" dirty="0"/>
          </a:p>
        </p:txBody>
      </p:sp>
      <p:sp>
        <p:nvSpPr>
          <p:cNvPr id="3" name="Segnaposto contenuto 2"/>
          <p:cNvSpPr>
            <a:spLocks noGrp="1"/>
          </p:cNvSpPr>
          <p:nvPr>
            <p:ph idx="1"/>
          </p:nvPr>
        </p:nvSpPr>
        <p:spPr/>
        <p:txBody>
          <a:bodyPr/>
          <a:lstStyle/>
          <a:p>
            <a:r>
              <a:rPr lang="it-IT" i="1" dirty="0"/>
              <a:t>Modalità di strutturazione della </a:t>
            </a:r>
            <a:r>
              <a:rPr lang="it-IT" b="1" i="1" dirty="0"/>
              <a:t>programmazione curriculare</a:t>
            </a:r>
          </a:p>
          <a:p>
            <a:r>
              <a:rPr lang="it-IT" i="1" dirty="0"/>
              <a:t>- Definizione di </a:t>
            </a:r>
            <a:r>
              <a:rPr lang="it-IT" b="1" i="1" dirty="0"/>
              <a:t>modelli </a:t>
            </a:r>
            <a:r>
              <a:rPr lang="it-IT" i="1" dirty="0"/>
              <a:t>e </a:t>
            </a:r>
            <a:r>
              <a:rPr lang="it-IT" b="1" i="1" dirty="0"/>
              <a:t>strumenti </a:t>
            </a:r>
            <a:r>
              <a:rPr lang="it-IT" i="1" dirty="0"/>
              <a:t>operativi per la </a:t>
            </a:r>
            <a:r>
              <a:rPr lang="it-IT" b="1" i="1" dirty="0"/>
              <a:t>valutazione</a:t>
            </a:r>
          </a:p>
          <a:p>
            <a:r>
              <a:rPr lang="it-IT" i="1" dirty="0"/>
              <a:t>- Metodologie didattiche</a:t>
            </a:r>
          </a:p>
          <a:p>
            <a:r>
              <a:rPr lang="it-IT" b="1" i="1" dirty="0"/>
              <a:t>- </a:t>
            </a:r>
            <a:r>
              <a:rPr lang="it-IT" i="1" dirty="0"/>
              <a:t>Indicazione utilizzo del 20% del curricolo (</a:t>
            </a:r>
            <a:r>
              <a:rPr lang="it-IT" b="1" i="1" dirty="0"/>
              <a:t>curricolo locale</a:t>
            </a:r>
            <a:r>
              <a:rPr lang="it-IT" i="1" dirty="0"/>
              <a:t>)</a:t>
            </a:r>
            <a:endParaRPr lang="it-IT" dirty="0"/>
          </a:p>
        </p:txBody>
      </p:sp>
    </p:spTree>
    <p:extLst>
      <p:ext uri="{BB962C8B-B14F-4D97-AF65-F5344CB8AC3E}">
        <p14:creationId xmlns:p14="http://schemas.microsoft.com/office/powerpoint/2010/main" val="95850931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smtClean="0"/>
              <a:t>La competenza</a:t>
            </a:r>
            <a:endParaRPr lang="it-IT" dirty="0"/>
          </a:p>
        </p:txBody>
      </p:sp>
      <p:sp>
        <p:nvSpPr>
          <p:cNvPr id="3" name="Segnaposto contenuto 2"/>
          <p:cNvSpPr>
            <a:spLocks noGrp="1"/>
          </p:cNvSpPr>
          <p:nvPr>
            <p:ph idx="1"/>
          </p:nvPr>
        </p:nvSpPr>
        <p:spPr/>
        <p:txBody>
          <a:bodyPr/>
          <a:lstStyle/>
          <a:p>
            <a:pPr>
              <a:buNone/>
            </a:pPr>
            <a:r>
              <a:rPr lang="it-IT" dirty="0" smtClean="0"/>
              <a:t>CAPACITA’ </a:t>
            </a:r>
            <a:r>
              <a:rPr lang="it-IT" dirty="0" err="1" smtClean="0"/>
              <a:t>DI</a:t>
            </a:r>
            <a:r>
              <a:rPr lang="it-IT" dirty="0" smtClean="0"/>
              <a:t> USARE .</a:t>
            </a:r>
          </a:p>
          <a:p>
            <a:pPr lvl="1"/>
            <a:r>
              <a:rPr lang="it-IT" dirty="0" smtClean="0"/>
              <a:t>Conoscenze,</a:t>
            </a:r>
          </a:p>
          <a:p>
            <a:pPr lvl="1"/>
            <a:r>
              <a:rPr lang="it-IT" dirty="0" smtClean="0"/>
              <a:t>Abilità, </a:t>
            </a:r>
          </a:p>
          <a:p>
            <a:pPr lvl="1"/>
            <a:r>
              <a:rPr lang="it-IT" dirty="0" smtClean="0"/>
              <a:t>Attitudini personali</a:t>
            </a:r>
          </a:p>
          <a:p>
            <a:pPr>
              <a:buNone/>
            </a:pPr>
            <a:r>
              <a:rPr lang="it-IT" dirty="0" smtClean="0"/>
              <a:t>Appropriate al contesto </a:t>
            </a:r>
            <a:r>
              <a:rPr lang="it-IT" b="1" dirty="0" smtClean="0"/>
              <a:t>in modo autonomo e consapevole</a:t>
            </a:r>
            <a:endParaRPr lang="it-IT" b="1" dirty="0"/>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2" val="6193161c5efeee1ef9d0cd26d47243b57822c9e"/>
  <p:tag name="ISPRING_RESOURCE_PATHS_HASH_PRESENTER" val="2ad8689c511ea488ab31f79f61eea8a672d1640"/>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nozio">
  <a:themeElements>
    <a:clrScheme name="Equinozi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Equinozio">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nozio">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198</TotalTime>
  <Words>937</Words>
  <Application>Microsoft Office PowerPoint</Application>
  <PresentationFormat>Presentazione su schermo (4:3)</PresentationFormat>
  <Paragraphs>97</Paragraphs>
  <Slides>23</Slides>
  <Notes>1</Notes>
  <HiddenSlides>0</HiddenSlides>
  <MMClips>0</MMClips>
  <ScaleCrop>false</ScaleCrop>
  <HeadingPairs>
    <vt:vector size="4" baseType="variant">
      <vt:variant>
        <vt:lpstr>Tema</vt:lpstr>
      </vt:variant>
      <vt:variant>
        <vt:i4>1</vt:i4>
      </vt:variant>
      <vt:variant>
        <vt:lpstr>Titoli diapositive</vt:lpstr>
      </vt:variant>
      <vt:variant>
        <vt:i4>23</vt:i4>
      </vt:variant>
    </vt:vector>
  </HeadingPairs>
  <TitlesOfParts>
    <vt:vector size="24" baseType="lpstr">
      <vt:lpstr>Equinozio</vt:lpstr>
      <vt:lpstr>                                                                    </vt:lpstr>
      <vt:lpstr>Indicazioni nazionali 2012</vt:lpstr>
      <vt:lpstr>IL CURRICOLO VERTICALE</vt:lpstr>
      <vt:lpstr>COME INIZIARE</vt:lpstr>
      <vt:lpstr>       PROGETTAZIONE A RITROSO Wiggins e Mc Thige </vt:lpstr>
      <vt:lpstr>LA COSTRUZIONE DEL CURRICOLO VERTICALE</vt:lpstr>
      <vt:lpstr>LA COSTRUZIONE DEL CURRICOLO VERTICALE</vt:lpstr>
      <vt:lpstr>Cosa decide la scuola</vt:lpstr>
      <vt:lpstr>La competenza</vt:lpstr>
      <vt:lpstr>Profilo delle competenze al termine del primo ciclo di istruzione </vt:lpstr>
      <vt:lpstr>AMBITO DELLA CITTADINANZA</vt:lpstr>
      <vt:lpstr>AMBITO DEI LINGUAGGI</vt:lpstr>
      <vt:lpstr>AMBITO SCIENTIFICO</vt:lpstr>
      <vt:lpstr>AMBITO STORICO-</vt:lpstr>
      <vt:lpstr>AMBITO DELLA COMUNICAZIONE DIGITALE</vt:lpstr>
      <vt:lpstr>AMBITO DELLA CITTADINANZA</vt:lpstr>
      <vt:lpstr>AMBITO DELLA CITTADINANZA</vt:lpstr>
      <vt:lpstr>AMBITO DELLA CITTADINANZA</vt:lpstr>
      <vt:lpstr>AMBITO ARTISTICO</vt:lpstr>
      <vt:lpstr>DIDATTICA PER COMPETENZE</vt:lpstr>
      <vt:lpstr>Strumenti di programmazione che non sono centrati sullo studente</vt:lpstr>
      <vt:lpstr>NUCLEI TEMATICI</vt:lpstr>
      <vt:lpstr>Esempi di UdA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Utente</dc:creator>
  <cp:lastModifiedBy>Utente</cp:lastModifiedBy>
  <cp:revision>94</cp:revision>
  <dcterms:modified xsi:type="dcterms:W3CDTF">2016-11-11T15:17:00Z</dcterms:modified>
</cp:coreProperties>
</file>